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0" r:id="rId15"/>
    <p:sldId id="321" r:id="rId16"/>
    <p:sldId id="32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17" r:id="rId73"/>
    <p:sldId id="318" r:id="rId74"/>
    <p:sldId id="319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gSwCTWYkiC5gODtX4dp79atE5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1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7" name="Google Shape;70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7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/>
          <p:nvPr/>
        </p:nvSpPr>
        <p:spPr>
          <a:xfrm>
            <a:off x="10711544" y="6356350"/>
            <a:ext cx="6422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simovinstitute.org/neural-network-zoo/" TargetMode="Externa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simovinstitute.org/neural-network-zoo/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yjprpOoH5c8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5j1WqV01VbU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jpg"/><Relationship Id="rId10" Type="http://schemas.openxmlformats.org/officeDocument/2006/relationships/image" Target="../media/image81.jpg"/><Relationship Id="rId4" Type="http://schemas.openxmlformats.org/officeDocument/2006/relationships/image" Target="../media/image75.jp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urencemoroney.com/" TargetMode="External"/><Relationship Id="rId3" Type="http://schemas.openxmlformats.org/officeDocument/2006/relationships/hyperlink" Target="https://sites.google.com/g.harvard.edu/tinyml/home" TargetMode="External"/><Relationship Id="rId7" Type="http://schemas.openxmlformats.org/officeDocument/2006/relationships/hyperlink" Target="https://shawnhymel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reilly.com/library/view/tinyml/9781492052036/" TargetMode="External"/><Relationship Id="rId11" Type="http://schemas.openxmlformats.org/officeDocument/2006/relationships/hyperlink" Target="https://tinymlx.org/TinyML4D/" TargetMode="External"/><Relationship Id="rId5" Type="http://schemas.openxmlformats.org/officeDocument/2006/relationships/hyperlink" Target="https://www.coursera.org/learn/introduction-to-embedded-machine-learning" TargetMode="External"/><Relationship Id="rId10" Type="http://schemas.openxmlformats.org/officeDocument/2006/relationships/hyperlink" Target="https://brianplancher.com/" TargetMode="External"/><Relationship Id="rId4" Type="http://schemas.openxmlformats.org/officeDocument/2006/relationships/hyperlink" Target="https://www.edx.org/professional-certificate/harvardx-tiny-machine-learning" TargetMode="External"/><Relationship Id="rId9" Type="http://schemas.openxmlformats.org/officeDocument/2006/relationships/hyperlink" Target="https://scholar.harvard.edu/vijay-janapa-reddi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A1A8AC">
              <a:alpha val="5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-214764"/>
            <a:ext cx="5457568" cy="72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782" y="4970054"/>
            <a:ext cx="1612827" cy="161282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491906" y="708758"/>
            <a:ext cx="5409706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5E5F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IESTI01 – TinyML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Embedded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4800" b="0" i="0" u="none" strike="noStrike" cap="none">
              <a:solidFill>
                <a:srgbClr val="5E5F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995934" y="3624236"/>
            <a:ext cx="369383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TinyML Challenges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187791" y="5454079"/>
            <a:ext cx="3713821" cy="9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5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Prof.</a:t>
            </a: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Marcelo Rovai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2595"/>
              <a:buFont typeface="Arial"/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UNIFEI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32" y="2422352"/>
            <a:ext cx="314028" cy="3140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/>
        </p:nvSpPr>
        <p:spPr>
          <a:xfrm>
            <a:off x="10810240" y="2394700"/>
            <a:ext cx="6880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Nano</a:t>
            </a:r>
            <a:endParaRPr/>
          </a:p>
        </p:txBody>
      </p:sp>
      <p:sp>
        <p:nvSpPr>
          <p:cNvPr id="176" name="Google Shape;176;p12"/>
          <p:cNvSpPr txBox="1"/>
          <p:nvPr/>
        </p:nvSpPr>
        <p:spPr>
          <a:xfrm>
            <a:off x="10810240" y="3244334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64MHz</a:t>
            </a:r>
            <a:endParaRPr/>
          </a:p>
        </p:txBody>
      </p:sp>
      <p:sp>
        <p:nvSpPr>
          <p:cNvPr id="177" name="Google Shape;177;p12"/>
          <p:cNvSpPr txBox="1"/>
          <p:nvPr/>
        </p:nvSpPr>
        <p:spPr>
          <a:xfrm>
            <a:off x="10810254" y="4085400"/>
            <a:ext cx="92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256KB</a:t>
            </a:r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10810240" y="4866501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1MB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5324-C0B7-CB4A-8071-8226F1A5D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C24FB-2E85-EA40-ACC7-FF837A8C6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B53BE-2237-1240-9D0B-D957E24D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EA66-B14B-9D40-AB4D-1EBC9A40CE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A4F1C-FB6C-2F4F-A4F6-CDC533921B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1C58D-492F-F448-9D9C-4FD9DF16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6D99-F559-B74C-8A69-A5181711E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64B17-76E1-1647-8F8B-41C2C9A8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D85FB-DE08-7743-8E98-E20D9052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9571" y="3085299"/>
            <a:ext cx="687401" cy="6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6600"/>
              <a:t>What are the Challenges for TinyML?</a:t>
            </a:r>
            <a:endParaRPr sz="6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 descr="A picture containing indoor, sitting, cat,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687" y="2220182"/>
            <a:ext cx="8240112" cy="462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/>
          <p:nvPr/>
        </p:nvSpPr>
        <p:spPr>
          <a:xfrm>
            <a:off x="3352011" y="1719373"/>
            <a:ext cx="59645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Learning: Subset of Machine Learning in which </a:t>
            </a: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multilayered neural networks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 from vast amounts of data</a:t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5010684" y="2562902"/>
            <a:ext cx="602312" cy="607222"/>
          </a:xfrm>
          <a:prstGeom prst="ellipse">
            <a:avLst/>
          </a:prstGeom>
          <a:solidFill>
            <a:schemeClr val="accent2">
              <a:alpha val="36862"/>
            </a:schemeClr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cxnSp>
        <p:nvCxnSpPr>
          <p:cNvPr id="278" name="Google Shape;278;p26"/>
          <p:cNvCxnSpPr/>
          <p:nvPr/>
        </p:nvCxnSpPr>
        <p:spPr>
          <a:xfrm rot="-5400000" flipH="1">
            <a:off x="5477769" y="3107897"/>
            <a:ext cx="354000" cy="300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9" name="Google Shape;279;p26"/>
          <p:cNvSpPr txBox="1"/>
          <p:nvPr/>
        </p:nvSpPr>
        <p:spPr>
          <a:xfrm>
            <a:off x="495440" y="2811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(Deep)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9762" y="2285887"/>
            <a:ext cx="8030389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3352011" y="1719373"/>
            <a:ext cx="59645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Learning: Subset of Machine Learning in which </a:t>
            </a: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multilayered neural networks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 from vast amounts of data</a:t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5010684" y="2562902"/>
            <a:ext cx="602312" cy="607222"/>
          </a:xfrm>
          <a:prstGeom prst="ellipse">
            <a:avLst/>
          </a:prstGeom>
          <a:solidFill>
            <a:schemeClr val="accent2">
              <a:alpha val="36862"/>
            </a:schemeClr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cxnSp>
        <p:nvCxnSpPr>
          <p:cNvPr id="287" name="Google Shape;287;p27"/>
          <p:cNvCxnSpPr/>
          <p:nvPr/>
        </p:nvCxnSpPr>
        <p:spPr>
          <a:xfrm rot="-5400000" flipH="1">
            <a:off x="5477769" y="3107897"/>
            <a:ext cx="354000" cy="300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8" name="Google Shape;288;p27"/>
          <p:cNvSpPr txBox="1"/>
          <p:nvPr/>
        </p:nvSpPr>
        <p:spPr>
          <a:xfrm>
            <a:off x="495440" y="2811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(Deep)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1915596" y="3686424"/>
            <a:ext cx="602312" cy="607222"/>
          </a:xfrm>
          <a:prstGeom prst="ellipse">
            <a:avLst/>
          </a:prstGeom>
          <a:solidFill>
            <a:srgbClr val="ED7D3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1884748" y="3720277"/>
            <a:ext cx="602312" cy="607222"/>
          </a:xfrm>
          <a:prstGeom prst="ellipse">
            <a:avLst/>
          </a:prstGeom>
          <a:solidFill>
            <a:srgbClr val="ED7D3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02" y="1828738"/>
            <a:ext cx="6401077" cy="34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495440" y="2811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Neuron </a:t>
            </a:r>
            <a:r>
              <a:rPr lang="en-US" sz="5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(Perceptron)</a:t>
            </a:r>
            <a:r>
              <a:rPr lang="en-US" sz="4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1857853" y="3703541"/>
            <a:ext cx="891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Neuron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383380" y="4355806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 n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496998" y="3226867"/>
            <a:ext cx="534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 2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446747" y="2373914"/>
            <a:ext cx="534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 1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3961890" y="373750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6340654" y="353464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316574" y="221837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6080005" y="276190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6391007" y="314827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28"/>
          <p:cNvGrpSpPr/>
          <p:nvPr/>
        </p:nvGrpSpPr>
        <p:grpSpPr>
          <a:xfrm>
            <a:off x="7772523" y="1310835"/>
            <a:ext cx="3065682" cy="1611851"/>
            <a:chOff x="8830560" y="2996616"/>
            <a:chExt cx="3065682" cy="1611851"/>
          </a:xfrm>
        </p:grpSpPr>
        <p:sp>
          <p:nvSpPr>
            <p:cNvPr id="307" name="Google Shape;307;p28"/>
            <p:cNvSpPr/>
            <p:nvPr/>
          </p:nvSpPr>
          <p:spPr>
            <a:xfrm>
              <a:off x="9947372" y="3429000"/>
              <a:ext cx="602312" cy="607222"/>
            </a:xfrm>
            <a:prstGeom prst="ellipse">
              <a:avLst/>
            </a:prstGeom>
            <a:solidFill>
              <a:srgbClr val="ED7D31"/>
            </a:solidFill>
            <a:ln w="12700" cap="flat" cmpd="sng">
              <a:solidFill>
                <a:srgbClr val="19B5F2">
                  <a:alpha val="80784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8" name="Google Shape;308;p28"/>
            <p:cNvCxnSpPr>
              <a:endCxn id="307" idx="1"/>
            </p:cNvCxnSpPr>
            <p:nvPr/>
          </p:nvCxnSpPr>
          <p:spPr>
            <a:xfrm>
              <a:off x="9776678" y="3164826"/>
              <a:ext cx="258900" cy="3531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9" name="Google Shape;309;p28"/>
            <p:cNvCxnSpPr>
              <a:endCxn id="307" idx="2"/>
            </p:cNvCxnSpPr>
            <p:nvPr/>
          </p:nvCxnSpPr>
          <p:spPr>
            <a:xfrm rot="10800000" flipH="1">
              <a:off x="9382472" y="3732611"/>
              <a:ext cx="564900" cy="3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0" name="Google Shape;310;p28"/>
            <p:cNvCxnSpPr>
              <a:endCxn id="307" idx="3"/>
            </p:cNvCxnSpPr>
            <p:nvPr/>
          </p:nvCxnSpPr>
          <p:spPr>
            <a:xfrm rot="10800000" flipH="1">
              <a:off x="9698678" y="3947296"/>
              <a:ext cx="336900" cy="3882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1" name="Google Shape;311;p28"/>
            <p:cNvCxnSpPr/>
            <p:nvPr/>
          </p:nvCxnSpPr>
          <p:spPr>
            <a:xfrm rot="10800000" flipH="1">
              <a:off x="11005037" y="3453517"/>
              <a:ext cx="305386" cy="27909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2" name="Google Shape;312;p28"/>
            <p:cNvCxnSpPr/>
            <p:nvPr/>
          </p:nvCxnSpPr>
          <p:spPr>
            <a:xfrm>
              <a:off x="11005037" y="3735904"/>
              <a:ext cx="429383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3" name="Google Shape;313;p28"/>
            <p:cNvCxnSpPr/>
            <p:nvPr/>
          </p:nvCxnSpPr>
          <p:spPr>
            <a:xfrm>
              <a:off x="10996072" y="3735904"/>
              <a:ext cx="305386" cy="291353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4" name="Google Shape;314;p28"/>
            <p:cNvCxnSpPr>
              <a:stCxn id="307" idx="6"/>
            </p:cNvCxnSpPr>
            <p:nvPr/>
          </p:nvCxnSpPr>
          <p:spPr>
            <a:xfrm>
              <a:off x="10549684" y="3732611"/>
              <a:ext cx="455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5" name="Google Shape;315;p28"/>
            <p:cNvSpPr/>
            <p:nvPr/>
          </p:nvSpPr>
          <p:spPr>
            <a:xfrm>
              <a:off x="9184576" y="4239135"/>
              <a:ext cx="538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In n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8830560" y="3582750"/>
              <a:ext cx="5341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In 2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9213806" y="2996616"/>
              <a:ext cx="5341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In 1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0509784" y="3429000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1219728" y="3978765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1254287" y="3233429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1360518" y="3589368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8"/>
          <p:cNvSpPr/>
          <p:nvPr/>
        </p:nvSpPr>
        <p:spPr>
          <a:xfrm>
            <a:off x="8954826" y="3971334"/>
            <a:ext cx="602312" cy="607222"/>
          </a:xfrm>
          <a:prstGeom prst="ellipse">
            <a:avLst/>
          </a:prstGeom>
          <a:solidFill>
            <a:srgbClr val="ED7D3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28"/>
          <p:cNvCxnSpPr>
            <a:endCxn id="322" idx="1"/>
          </p:cNvCxnSpPr>
          <p:nvPr/>
        </p:nvCxnSpPr>
        <p:spPr>
          <a:xfrm>
            <a:off x="8784132" y="3707160"/>
            <a:ext cx="258900" cy="353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4" name="Google Shape;324;p28"/>
          <p:cNvCxnSpPr>
            <a:endCxn id="322" idx="2"/>
          </p:cNvCxnSpPr>
          <p:nvPr/>
        </p:nvCxnSpPr>
        <p:spPr>
          <a:xfrm rot="10800000" flipH="1">
            <a:off x="8389926" y="4274945"/>
            <a:ext cx="564900" cy="3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5" name="Google Shape;325;p28"/>
          <p:cNvCxnSpPr>
            <a:endCxn id="322" idx="3"/>
          </p:cNvCxnSpPr>
          <p:nvPr/>
        </p:nvCxnSpPr>
        <p:spPr>
          <a:xfrm rot="10800000" flipH="1">
            <a:off x="8706132" y="4489630"/>
            <a:ext cx="336900" cy="388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6" name="Google Shape;326;p28"/>
          <p:cNvCxnSpPr/>
          <p:nvPr/>
        </p:nvCxnSpPr>
        <p:spPr>
          <a:xfrm>
            <a:off x="10003526" y="4274222"/>
            <a:ext cx="29329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7" name="Google Shape;327;p28"/>
          <p:cNvCxnSpPr>
            <a:stCxn id="322" idx="6"/>
          </p:cNvCxnSpPr>
          <p:nvPr/>
        </p:nvCxnSpPr>
        <p:spPr>
          <a:xfrm>
            <a:off x="9557138" y="4274945"/>
            <a:ext cx="455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8" name="Google Shape;328;p28"/>
          <p:cNvSpPr/>
          <p:nvPr/>
        </p:nvSpPr>
        <p:spPr>
          <a:xfrm>
            <a:off x="8416827" y="3492424"/>
            <a:ext cx="324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aseline="-250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aseline="-250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9933182" y="3967168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8022471" y="4101261"/>
            <a:ext cx="324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aseline="-250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aseline="-250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8338727" y="4781468"/>
            <a:ext cx="325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aseline="-250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400" baseline="-250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 rot="3632987">
            <a:off x="8824813" y="3655709"/>
            <a:ext cx="33054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w1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8448939" y="4043834"/>
            <a:ext cx="33054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w2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 rot="-2955622">
            <a:off x="8569985" y="4518713"/>
            <a:ext cx="332142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wn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28"/>
          <p:cNvCxnSpPr>
            <a:endCxn id="322" idx="4"/>
          </p:cNvCxnSpPr>
          <p:nvPr/>
        </p:nvCxnSpPr>
        <p:spPr>
          <a:xfrm rot="10800000">
            <a:off x="9255982" y="4578556"/>
            <a:ext cx="0" cy="4197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6" name="Google Shape;336;p28"/>
          <p:cNvSpPr/>
          <p:nvPr/>
        </p:nvSpPr>
        <p:spPr>
          <a:xfrm rot="171108">
            <a:off x="9191218" y="4693231"/>
            <a:ext cx="253596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9039345" y="4060695"/>
            <a:ext cx="3497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8190" y="5393350"/>
            <a:ext cx="1915715" cy="77443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8"/>
          <p:cNvSpPr/>
          <p:nvPr/>
        </p:nvSpPr>
        <p:spPr>
          <a:xfrm>
            <a:off x="10293990" y="3916826"/>
            <a:ext cx="780545" cy="664184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12700" cap="flat" cmpd="sng">
            <a:solidFill>
              <a:srgbClr val="39A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f(x)</a:t>
            </a:r>
            <a:endParaRPr/>
          </a:p>
        </p:txBody>
      </p:sp>
      <p:cxnSp>
        <p:nvCxnSpPr>
          <p:cNvPr id="340" name="Google Shape;340;p28"/>
          <p:cNvCxnSpPr/>
          <p:nvPr/>
        </p:nvCxnSpPr>
        <p:spPr>
          <a:xfrm>
            <a:off x="11093267" y="4285590"/>
            <a:ext cx="56073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1" name="Google Shape;341;p28"/>
          <p:cNvSpPr/>
          <p:nvPr/>
        </p:nvSpPr>
        <p:spPr>
          <a:xfrm>
            <a:off x="11332131" y="3967167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2152" y="5379526"/>
            <a:ext cx="2306045" cy="78240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/>
          <p:nvPr/>
        </p:nvSpPr>
        <p:spPr>
          <a:xfrm>
            <a:off x="9555176" y="3473080"/>
            <a:ext cx="21552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f(x)  🡺 Activation Function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10563129" y="5597591"/>
            <a:ext cx="307778" cy="307778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11093267" y="5597591"/>
            <a:ext cx="307778" cy="307778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5851263" y="5586064"/>
            <a:ext cx="13022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Parameters </a:t>
            </a:r>
            <a:endParaRPr/>
          </a:p>
        </p:txBody>
      </p:sp>
      <p:cxnSp>
        <p:nvCxnSpPr>
          <p:cNvPr id="347" name="Google Shape;347;p28"/>
          <p:cNvCxnSpPr>
            <a:stCxn id="344" idx="4"/>
            <a:endCxn id="346" idx="2"/>
          </p:cNvCxnSpPr>
          <p:nvPr/>
        </p:nvCxnSpPr>
        <p:spPr>
          <a:xfrm rot="5400000">
            <a:off x="8584618" y="3823069"/>
            <a:ext cx="50100" cy="4214700"/>
          </a:xfrm>
          <a:prstGeom prst="curvedConnector3">
            <a:avLst>
              <a:gd name="adj1" fmla="val 556141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8" name="Google Shape;348;p28"/>
          <p:cNvCxnSpPr>
            <a:stCxn id="345" idx="4"/>
            <a:endCxn id="346" idx="2"/>
          </p:cNvCxnSpPr>
          <p:nvPr/>
        </p:nvCxnSpPr>
        <p:spPr>
          <a:xfrm rot="5400000">
            <a:off x="8849706" y="3558019"/>
            <a:ext cx="50100" cy="4744800"/>
          </a:xfrm>
          <a:prstGeom prst="curvedConnector3">
            <a:avLst>
              <a:gd name="adj1" fmla="val 556141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/>
          <p:nvPr/>
        </p:nvSpPr>
        <p:spPr>
          <a:xfrm>
            <a:off x="1915596" y="3686424"/>
            <a:ext cx="602312" cy="607222"/>
          </a:xfrm>
          <a:prstGeom prst="ellipse">
            <a:avLst/>
          </a:prstGeom>
          <a:solidFill>
            <a:srgbClr val="ED7D3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1884748" y="3720277"/>
            <a:ext cx="602312" cy="607222"/>
          </a:xfrm>
          <a:prstGeom prst="ellipse">
            <a:avLst/>
          </a:prstGeom>
          <a:solidFill>
            <a:srgbClr val="ED7D3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02" y="1828738"/>
            <a:ext cx="6401077" cy="34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 txBox="1"/>
          <p:nvPr/>
        </p:nvSpPr>
        <p:spPr>
          <a:xfrm>
            <a:off x="495440" y="2811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Neuron </a:t>
            </a:r>
            <a:r>
              <a:rPr lang="en-US" sz="5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(Perceptron)</a:t>
            </a:r>
            <a:r>
              <a:rPr lang="en-US" sz="4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1857853" y="3703541"/>
            <a:ext cx="891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Neuron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383380" y="4355806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 n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496998" y="3226867"/>
            <a:ext cx="534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 2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446747" y="2373914"/>
            <a:ext cx="534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 1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3961890" y="373750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6340654" y="353464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5316574" y="221837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6080005" y="276190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6391007" y="314827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29"/>
          <p:cNvGrpSpPr/>
          <p:nvPr/>
        </p:nvGrpSpPr>
        <p:grpSpPr>
          <a:xfrm>
            <a:off x="7772523" y="1310835"/>
            <a:ext cx="3065682" cy="1611851"/>
            <a:chOff x="8830560" y="2996616"/>
            <a:chExt cx="3065682" cy="1611851"/>
          </a:xfrm>
        </p:grpSpPr>
        <p:sp>
          <p:nvSpPr>
            <p:cNvPr id="367" name="Google Shape;367;p29"/>
            <p:cNvSpPr/>
            <p:nvPr/>
          </p:nvSpPr>
          <p:spPr>
            <a:xfrm>
              <a:off x="9947372" y="3429000"/>
              <a:ext cx="602312" cy="607222"/>
            </a:xfrm>
            <a:prstGeom prst="ellipse">
              <a:avLst/>
            </a:prstGeom>
            <a:solidFill>
              <a:srgbClr val="ED7D31"/>
            </a:solidFill>
            <a:ln w="12700" cap="flat" cmpd="sng">
              <a:solidFill>
                <a:srgbClr val="19B5F2">
                  <a:alpha val="80784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8" name="Google Shape;368;p29"/>
            <p:cNvCxnSpPr>
              <a:endCxn id="367" idx="1"/>
            </p:cNvCxnSpPr>
            <p:nvPr/>
          </p:nvCxnSpPr>
          <p:spPr>
            <a:xfrm>
              <a:off x="9776678" y="3164826"/>
              <a:ext cx="258900" cy="3531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69" name="Google Shape;369;p29"/>
            <p:cNvCxnSpPr>
              <a:endCxn id="367" idx="2"/>
            </p:cNvCxnSpPr>
            <p:nvPr/>
          </p:nvCxnSpPr>
          <p:spPr>
            <a:xfrm rot="10800000" flipH="1">
              <a:off x="9382472" y="3732611"/>
              <a:ext cx="564900" cy="3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0" name="Google Shape;370;p29"/>
            <p:cNvCxnSpPr>
              <a:endCxn id="367" idx="3"/>
            </p:cNvCxnSpPr>
            <p:nvPr/>
          </p:nvCxnSpPr>
          <p:spPr>
            <a:xfrm rot="10800000" flipH="1">
              <a:off x="9698678" y="3947296"/>
              <a:ext cx="336900" cy="3882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1" name="Google Shape;371;p29"/>
            <p:cNvCxnSpPr/>
            <p:nvPr/>
          </p:nvCxnSpPr>
          <p:spPr>
            <a:xfrm rot="10800000" flipH="1">
              <a:off x="11005037" y="3453517"/>
              <a:ext cx="305386" cy="27909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2" name="Google Shape;372;p29"/>
            <p:cNvCxnSpPr/>
            <p:nvPr/>
          </p:nvCxnSpPr>
          <p:spPr>
            <a:xfrm>
              <a:off x="11005037" y="3735904"/>
              <a:ext cx="429383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3" name="Google Shape;373;p29"/>
            <p:cNvCxnSpPr/>
            <p:nvPr/>
          </p:nvCxnSpPr>
          <p:spPr>
            <a:xfrm>
              <a:off x="10996072" y="3735904"/>
              <a:ext cx="305386" cy="291353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4" name="Google Shape;374;p29"/>
            <p:cNvCxnSpPr>
              <a:stCxn id="367" idx="6"/>
            </p:cNvCxnSpPr>
            <p:nvPr/>
          </p:nvCxnSpPr>
          <p:spPr>
            <a:xfrm>
              <a:off x="10549684" y="3732611"/>
              <a:ext cx="455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5" name="Google Shape;375;p29"/>
            <p:cNvSpPr/>
            <p:nvPr/>
          </p:nvSpPr>
          <p:spPr>
            <a:xfrm>
              <a:off x="9184576" y="4239135"/>
              <a:ext cx="538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In n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8830560" y="3582750"/>
              <a:ext cx="5341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In 2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9213806" y="2996616"/>
              <a:ext cx="5341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In 1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0509784" y="3429000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1219728" y="3978765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1254287" y="3233429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1360518" y="3589368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endParaRPr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29"/>
          <p:cNvSpPr/>
          <p:nvPr/>
        </p:nvSpPr>
        <p:spPr>
          <a:xfrm>
            <a:off x="8954826" y="3971334"/>
            <a:ext cx="602312" cy="607222"/>
          </a:xfrm>
          <a:prstGeom prst="ellipse">
            <a:avLst/>
          </a:prstGeom>
          <a:solidFill>
            <a:srgbClr val="ED7D3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29"/>
          <p:cNvCxnSpPr>
            <a:endCxn id="382" idx="1"/>
          </p:cNvCxnSpPr>
          <p:nvPr/>
        </p:nvCxnSpPr>
        <p:spPr>
          <a:xfrm>
            <a:off x="8784132" y="3707160"/>
            <a:ext cx="258900" cy="353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4" name="Google Shape;384;p29"/>
          <p:cNvCxnSpPr>
            <a:endCxn id="382" idx="2"/>
          </p:cNvCxnSpPr>
          <p:nvPr/>
        </p:nvCxnSpPr>
        <p:spPr>
          <a:xfrm rot="10800000" flipH="1">
            <a:off x="8389926" y="4274945"/>
            <a:ext cx="564900" cy="3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5" name="Google Shape;385;p29"/>
          <p:cNvCxnSpPr>
            <a:endCxn id="382" idx="3"/>
          </p:cNvCxnSpPr>
          <p:nvPr/>
        </p:nvCxnSpPr>
        <p:spPr>
          <a:xfrm rot="10800000" flipH="1">
            <a:off x="8706132" y="4489630"/>
            <a:ext cx="336900" cy="388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6" name="Google Shape;386;p29"/>
          <p:cNvCxnSpPr/>
          <p:nvPr/>
        </p:nvCxnSpPr>
        <p:spPr>
          <a:xfrm>
            <a:off x="10003526" y="4274222"/>
            <a:ext cx="29329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7" name="Google Shape;387;p29"/>
          <p:cNvCxnSpPr>
            <a:stCxn id="382" idx="6"/>
          </p:cNvCxnSpPr>
          <p:nvPr/>
        </p:nvCxnSpPr>
        <p:spPr>
          <a:xfrm>
            <a:off x="9557138" y="4274945"/>
            <a:ext cx="455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8" name="Google Shape;388;p29"/>
          <p:cNvSpPr/>
          <p:nvPr/>
        </p:nvSpPr>
        <p:spPr>
          <a:xfrm>
            <a:off x="8416827" y="3492424"/>
            <a:ext cx="324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aseline="-250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aseline="-250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9933182" y="3967168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8022471" y="4101261"/>
            <a:ext cx="324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aseline="-250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aseline="-250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8338727" y="4781468"/>
            <a:ext cx="325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aseline="-250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400" baseline="-250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9"/>
          <p:cNvSpPr/>
          <p:nvPr/>
        </p:nvSpPr>
        <p:spPr>
          <a:xfrm rot="3632987">
            <a:off x="8824813" y="3655709"/>
            <a:ext cx="33054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w1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8448939" y="4043834"/>
            <a:ext cx="33054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w2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9"/>
          <p:cNvSpPr/>
          <p:nvPr/>
        </p:nvSpPr>
        <p:spPr>
          <a:xfrm rot="-2955622">
            <a:off x="8569985" y="4518713"/>
            <a:ext cx="332142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wn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29"/>
          <p:cNvCxnSpPr>
            <a:endCxn id="382" idx="4"/>
          </p:cNvCxnSpPr>
          <p:nvPr/>
        </p:nvCxnSpPr>
        <p:spPr>
          <a:xfrm rot="10800000">
            <a:off x="9255982" y="4578556"/>
            <a:ext cx="0" cy="4197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6" name="Google Shape;396;p29"/>
          <p:cNvSpPr/>
          <p:nvPr/>
        </p:nvSpPr>
        <p:spPr>
          <a:xfrm rot="171108">
            <a:off x="9191218" y="4693231"/>
            <a:ext cx="253596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400" baseline="-25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9039345" y="4060695"/>
            <a:ext cx="3497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10293990" y="3916826"/>
            <a:ext cx="780545" cy="664184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12700" cap="flat" cmpd="sng">
            <a:solidFill>
              <a:srgbClr val="39A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f(x)</a:t>
            </a:r>
            <a:endParaRPr/>
          </a:p>
        </p:txBody>
      </p:sp>
      <p:cxnSp>
        <p:nvCxnSpPr>
          <p:cNvPr id="399" name="Google Shape;399;p29"/>
          <p:cNvCxnSpPr/>
          <p:nvPr/>
        </p:nvCxnSpPr>
        <p:spPr>
          <a:xfrm>
            <a:off x="11093267" y="4285590"/>
            <a:ext cx="56073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0" name="Google Shape;400;p29"/>
          <p:cNvSpPr/>
          <p:nvPr/>
        </p:nvSpPr>
        <p:spPr>
          <a:xfrm>
            <a:off x="11332131" y="3967167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2152" y="5379526"/>
            <a:ext cx="2306045" cy="78240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/>
          <p:nvPr/>
        </p:nvSpPr>
        <p:spPr>
          <a:xfrm>
            <a:off x="9555176" y="3473080"/>
            <a:ext cx="21552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f(x)  🡺 Activation Function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10563129" y="5597591"/>
            <a:ext cx="307778" cy="307778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11093267" y="5597591"/>
            <a:ext cx="307778" cy="307778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5851263" y="5586064"/>
            <a:ext cx="13022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Parameters </a:t>
            </a:r>
            <a:endParaRPr/>
          </a:p>
        </p:txBody>
      </p:sp>
      <p:cxnSp>
        <p:nvCxnSpPr>
          <p:cNvPr id="406" name="Google Shape;406;p29"/>
          <p:cNvCxnSpPr>
            <a:stCxn id="403" idx="4"/>
            <a:endCxn id="405" idx="2"/>
          </p:cNvCxnSpPr>
          <p:nvPr/>
        </p:nvCxnSpPr>
        <p:spPr>
          <a:xfrm rot="5400000">
            <a:off x="8584618" y="3823069"/>
            <a:ext cx="50100" cy="4214700"/>
          </a:xfrm>
          <a:prstGeom prst="curvedConnector3">
            <a:avLst>
              <a:gd name="adj1" fmla="val 556141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7" name="Google Shape;407;p29"/>
          <p:cNvCxnSpPr>
            <a:stCxn id="404" idx="4"/>
            <a:endCxn id="405" idx="2"/>
          </p:cNvCxnSpPr>
          <p:nvPr/>
        </p:nvCxnSpPr>
        <p:spPr>
          <a:xfrm rot="5400000">
            <a:off x="8849706" y="3558019"/>
            <a:ext cx="50100" cy="4744800"/>
          </a:xfrm>
          <a:prstGeom prst="curvedConnector3">
            <a:avLst>
              <a:gd name="adj1" fmla="val 556141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0" y="1209964"/>
            <a:ext cx="6148043" cy="521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3958" y="1182257"/>
            <a:ext cx="6148042" cy="53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 txBox="1"/>
          <p:nvPr/>
        </p:nvSpPr>
        <p:spPr>
          <a:xfrm>
            <a:off x="204553" y="86733"/>
            <a:ext cx="1178289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Neural Network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Architecture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8763717" y="6456218"/>
            <a:ext cx="331533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https://www.asimovinstitute.org/neural-network-zoo/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2201698" y="2493149"/>
            <a:ext cx="170185" cy="171572"/>
          </a:xfrm>
          <a:prstGeom prst="ellipse">
            <a:avLst/>
          </a:prstGeom>
          <a:solidFill>
            <a:srgbClr val="F6660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0" y="1209964"/>
            <a:ext cx="6148043" cy="521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3958" y="1182257"/>
            <a:ext cx="6148042" cy="53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/>
          <p:nvPr/>
        </p:nvSpPr>
        <p:spPr>
          <a:xfrm>
            <a:off x="204553" y="86733"/>
            <a:ext cx="1178289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Neural Network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Architecture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8763717" y="6456218"/>
            <a:ext cx="331533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https://www.asimovinstitute.org/neural-network-zoo/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1514762" y="2863273"/>
            <a:ext cx="4608945" cy="1017326"/>
          </a:xfrm>
          <a:prstGeom prst="roundRect">
            <a:avLst>
              <a:gd name="adj" fmla="val 16667"/>
            </a:avLst>
          </a:prstGeom>
          <a:solidFill>
            <a:schemeClr val="accent1">
              <a:alpha val="8078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RNN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(NLP and Time Series)</a:t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514762" y="3908306"/>
            <a:ext cx="4608945" cy="1175132"/>
          </a:xfrm>
          <a:prstGeom prst="roundRect">
            <a:avLst>
              <a:gd name="adj" fmla="val 16667"/>
            </a:avLst>
          </a:prstGeom>
          <a:solidFill>
            <a:schemeClr val="accent1">
              <a:alpha val="8078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(Filtering)</a:t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6154792" y="1209964"/>
            <a:ext cx="5924255" cy="1494758"/>
          </a:xfrm>
          <a:prstGeom prst="roundRect">
            <a:avLst>
              <a:gd name="adj" fmla="val 16667"/>
            </a:avLst>
          </a:prstGeom>
          <a:solidFill>
            <a:schemeClr val="accent1">
              <a:alpha val="8078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(Images)</a:t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6154793" y="2732428"/>
            <a:ext cx="1760771" cy="1147425"/>
          </a:xfrm>
          <a:prstGeom prst="roundRect">
            <a:avLst>
              <a:gd name="adj" fmla="val 16667"/>
            </a:avLst>
          </a:prstGeom>
          <a:solidFill>
            <a:schemeClr val="accent1">
              <a:alpha val="8078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(Deep Fake)</a:t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10150765" y="5244140"/>
            <a:ext cx="1915670" cy="1147425"/>
          </a:xfrm>
          <a:prstGeom prst="roundRect">
            <a:avLst>
              <a:gd name="adj" fmla="val 16667"/>
            </a:avLst>
          </a:prstGeom>
          <a:solidFill>
            <a:schemeClr val="accent1">
              <a:alpha val="8078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(Transformer)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(GPT)</a:t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4866320" y="1687333"/>
            <a:ext cx="1257300" cy="1147500"/>
          </a:xfrm>
          <a:prstGeom prst="roundRect">
            <a:avLst>
              <a:gd name="adj" fmla="val 16667"/>
            </a:avLst>
          </a:prstGeom>
          <a:solidFill>
            <a:schemeClr val="accent1">
              <a:alpha val="8078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(Tabular Data)</a:t>
            </a:r>
            <a:endParaRPr sz="900"/>
          </a:p>
        </p:txBody>
      </p:sp>
      <p:sp>
        <p:nvSpPr>
          <p:cNvPr id="431" name="Google Shape;431;p31"/>
          <p:cNvSpPr/>
          <p:nvPr/>
        </p:nvSpPr>
        <p:spPr>
          <a:xfrm>
            <a:off x="2201698" y="2493149"/>
            <a:ext cx="170185" cy="171572"/>
          </a:xfrm>
          <a:prstGeom prst="ellipse">
            <a:avLst/>
          </a:prstGeom>
          <a:solidFill>
            <a:srgbClr val="F66601"/>
          </a:solidFill>
          <a:ln w="12700" cap="flat" cmpd="sng">
            <a:solidFill>
              <a:srgbClr val="19B5F2">
                <a:alpha val="8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45" name="Google Shape;4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52" name="Google Shape;45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59" name="Google Shape;45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5"/>
          <p:cNvSpPr/>
          <p:nvPr/>
        </p:nvSpPr>
        <p:spPr>
          <a:xfrm>
            <a:off x="1256204" y="1825625"/>
            <a:ext cx="9925598" cy="2321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198" y="3374196"/>
            <a:ext cx="10097598" cy="325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204" y="421388"/>
            <a:ext cx="3996516" cy="22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9280" y="442927"/>
            <a:ext cx="3996516" cy="22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5444711" y="1180969"/>
            <a:ext cx="1324610" cy="7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59433" y="3232111"/>
            <a:ext cx="1324610" cy="73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71" name="Google Shape;47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3571" y="2842252"/>
            <a:ext cx="1543389" cy="154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78" name="Google Shape;47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79" name="Google Shape;47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85" name="Google Shape;48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86" name="Google Shape;48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92" name="Google Shape;492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99" name="Google Shape;49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00" name="Google Shape;50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/>
          <p:nvPr/>
        </p:nvSpPr>
        <p:spPr>
          <a:xfrm>
            <a:off x="11353800" y="1690688"/>
            <a:ext cx="448200" cy="505500"/>
          </a:xfrm>
          <a:prstGeom prst="rect">
            <a:avLst/>
          </a:prstGeom>
          <a:solidFill>
            <a:srgbClr val="F1F3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)</a:t>
            </a:r>
            <a:endParaRPr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14" name="Google Shape;514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15" name="Google Shape;5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21" name="Google Shape;52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22" name="Google Shape;52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28" name="Google Shape;528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29" name="Google Shape;52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35" name="Google Shape;53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43" name="Google Shape;54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9571" y="3085299"/>
            <a:ext cx="687401" cy="6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50" name="Google Shape;55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57" name="Google Shape;55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64" name="Google Shape;56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9"/>
          <p:cNvSpPr txBox="1"/>
          <p:nvPr/>
        </p:nvSpPr>
        <p:spPr>
          <a:xfrm>
            <a:off x="8693624" y="4599296"/>
            <a:ext cx="1140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[TF Video]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71" name="Google Shape;571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72" name="Google Shape;57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78" name="Google Shape;578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79" name="Google Shape;57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86" name="Google Shape;58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92" name="Google Shape;592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93" name="Google Shape;59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53"/>
          <p:cNvCxnSpPr/>
          <p:nvPr/>
        </p:nvCxnSpPr>
        <p:spPr>
          <a:xfrm>
            <a:off x="8056880" y="4297680"/>
            <a:ext cx="0" cy="580349"/>
          </a:xfrm>
          <a:prstGeom prst="straightConnector1">
            <a:avLst/>
          </a:prstGeom>
          <a:noFill/>
          <a:ln w="12700" cap="flat" cmpd="sng">
            <a:solidFill>
              <a:srgbClr val="BABE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53"/>
          <p:cNvSpPr/>
          <p:nvPr/>
        </p:nvSpPr>
        <p:spPr>
          <a:xfrm>
            <a:off x="1461052" y="1144588"/>
            <a:ext cx="3041374" cy="4659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6570" y="1253331"/>
            <a:ext cx="228225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3"/>
          <p:cNvPicPr preferRelativeResize="0"/>
          <p:nvPr/>
        </p:nvPicPr>
        <p:blipFill rotWithShape="1">
          <a:blip r:embed="rId5">
            <a:alphaModFix/>
          </a:blip>
          <a:srcRect b="20194"/>
          <a:stretch/>
        </p:blipFill>
        <p:spPr>
          <a:xfrm rot="-5400000">
            <a:off x="128688" y="2200349"/>
            <a:ext cx="3616784" cy="254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3992" y="5130364"/>
            <a:ext cx="1224454" cy="107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05" name="Google Shape;60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11" name="Google Shape;61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12" name="Google Shape;61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18" name="Google Shape;618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19" name="Google Shape;6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25" name="Google Shape;625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7"/>
          <p:cNvSpPr txBox="1"/>
          <p:nvPr/>
        </p:nvSpPr>
        <p:spPr>
          <a:xfrm>
            <a:off x="4940490" y="5639025"/>
            <a:ext cx="12667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(TF Micro)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35" name="Google Shape;63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8"/>
          <p:cNvPicPr preferRelativeResize="0"/>
          <p:nvPr/>
        </p:nvPicPr>
        <p:blipFill rotWithShape="1">
          <a:blip r:embed="rId4">
            <a:alphaModFix/>
          </a:blip>
          <a:srcRect b="20194"/>
          <a:stretch/>
        </p:blipFill>
        <p:spPr>
          <a:xfrm rot="-5400000">
            <a:off x="743617" y="4308213"/>
            <a:ext cx="2077906" cy="146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4772" y="4765129"/>
            <a:ext cx="1931228" cy="108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43" name="Google Shape;64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44" name="Google Shape;6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9"/>
          <p:cNvSpPr txBox="1"/>
          <p:nvPr/>
        </p:nvSpPr>
        <p:spPr>
          <a:xfrm>
            <a:off x="6387151" y="4301545"/>
            <a:ext cx="5622878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"Energy-efficient On-device Processing for Next-generation Endpoint ML"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Tomas </a:t>
            </a:r>
            <a:r>
              <a:rPr lang="en-US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Edso</a:t>
            </a: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Senior Principal Engineer (ML), ARM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n-US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tinyML</a:t>
            </a: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Summit 2020 presentation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51" name="Google Shape;651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52" name="Google Shape;65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1"/>
            <a:ext cx="12192000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0"/>
          <p:cNvSpPr/>
          <p:nvPr/>
        </p:nvSpPr>
        <p:spPr>
          <a:xfrm>
            <a:off x="327546" y="6291618"/>
            <a:ext cx="510654" cy="3684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/>
          <p:nvPr/>
        </p:nvSpPr>
        <p:spPr>
          <a:xfrm>
            <a:off x="7358363" y="-18716"/>
            <a:ext cx="4801789" cy="6876716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2226403" y="6085712"/>
            <a:ext cx="12920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Rpi-Pico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(Cortex-M0+)</a:t>
            </a:r>
            <a:endParaRPr/>
          </a:p>
        </p:txBody>
      </p:sp>
      <p:pic>
        <p:nvPicPr>
          <p:cNvPr id="660" name="Google Shape;660;p61" descr="Raspberry Pi Pico Microcontroller Is Just $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679" y="5371444"/>
            <a:ext cx="1269809" cy="71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1" descr="Arduino Nano 33 BLE Sense with Headers Philippines | Makerlab Electronics"/>
          <p:cNvPicPr preferRelativeResize="0"/>
          <p:nvPr/>
        </p:nvPicPr>
        <p:blipFill rotWithShape="1">
          <a:blip r:embed="rId4">
            <a:alphaModFix/>
          </a:blip>
          <a:srcRect l="20752" t="37838" r="21678" b="37658"/>
          <a:stretch/>
        </p:blipFill>
        <p:spPr>
          <a:xfrm>
            <a:off x="3787281" y="5377969"/>
            <a:ext cx="1403954" cy="56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1" descr="ABX00042 Arduino | Development Boards, Kits, Programmers | DigiKey"/>
          <p:cNvPicPr preferRelativeResize="0"/>
          <p:nvPr/>
        </p:nvPicPr>
        <p:blipFill rotWithShape="1">
          <a:blip r:embed="rId5">
            <a:alphaModFix/>
          </a:blip>
          <a:srcRect l="7597" t="27928" r="4473" b="37297"/>
          <a:stretch/>
        </p:blipFill>
        <p:spPr>
          <a:xfrm>
            <a:off x="5514341" y="5337476"/>
            <a:ext cx="1518950" cy="60073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1"/>
          <p:cNvSpPr txBox="1"/>
          <p:nvPr/>
        </p:nvSpPr>
        <p:spPr>
          <a:xfrm>
            <a:off x="3817247" y="6085711"/>
            <a:ext cx="1344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Nano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(Cortex-M4)</a:t>
            </a:r>
            <a:endParaRPr/>
          </a:p>
        </p:txBody>
      </p:sp>
      <p:sp>
        <p:nvSpPr>
          <p:cNvPr id="664" name="Google Shape;664;p61"/>
          <p:cNvSpPr txBox="1"/>
          <p:nvPr/>
        </p:nvSpPr>
        <p:spPr>
          <a:xfrm>
            <a:off x="5679069" y="6070414"/>
            <a:ext cx="118949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Pro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(Cortex-M7)</a:t>
            </a:r>
            <a:endParaRPr/>
          </a:p>
        </p:txBody>
      </p:sp>
      <p:sp>
        <p:nvSpPr>
          <p:cNvPr id="665" name="Google Shape;665;p61"/>
          <p:cNvSpPr txBox="1"/>
          <p:nvPr/>
        </p:nvSpPr>
        <p:spPr>
          <a:xfrm>
            <a:off x="8272441" y="6073951"/>
            <a:ext cx="122924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(Cortex-A)</a:t>
            </a:r>
            <a:endParaRPr/>
          </a:p>
        </p:txBody>
      </p:sp>
      <p:sp>
        <p:nvSpPr>
          <p:cNvPr id="666" name="Google Shape;666;p61"/>
          <p:cNvSpPr txBox="1"/>
          <p:nvPr/>
        </p:nvSpPr>
        <p:spPr>
          <a:xfrm>
            <a:off x="9639030" y="6070413"/>
            <a:ext cx="15918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Jetson Nano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(Cortex-A + GPU)</a:t>
            </a:r>
            <a:endParaRPr/>
          </a:p>
        </p:txBody>
      </p:sp>
      <p:sp>
        <p:nvSpPr>
          <p:cNvPr id="667" name="Google Shape;667;p61"/>
          <p:cNvSpPr txBox="1"/>
          <p:nvPr/>
        </p:nvSpPr>
        <p:spPr>
          <a:xfrm>
            <a:off x="1944287" y="4177122"/>
            <a:ext cx="1878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Anomaly Detection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Sensor Classification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20 KB</a:t>
            </a:r>
            <a:endParaRPr/>
          </a:p>
        </p:txBody>
      </p:sp>
      <p:sp>
        <p:nvSpPr>
          <p:cNvPr id="668" name="Google Shape;668;p61"/>
          <p:cNvSpPr txBox="1"/>
          <p:nvPr/>
        </p:nvSpPr>
        <p:spPr>
          <a:xfrm>
            <a:off x="3687517" y="3427997"/>
            <a:ext cx="18016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KeyWord Spotting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Audio Classification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50 KB</a:t>
            </a:r>
            <a:endParaRPr/>
          </a:p>
        </p:txBody>
      </p:sp>
      <p:sp>
        <p:nvSpPr>
          <p:cNvPr id="669" name="Google Shape;669;p61"/>
          <p:cNvSpPr txBox="1"/>
          <p:nvPr/>
        </p:nvSpPr>
        <p:spPr>
          <a:xfrm>
            <a:off x="5532953" y="2668989"/>
            <a:ext cx="14817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Image  Classification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250 KB+</a:t>
            </a:r>
            <a:endParaRPr/>
          </a:p>
        </p:txBody>
      </p:sp>
      <p:sp>
        <p:nvSpPr>
          <p:cNvPr id="670" name="Google Shape;670;p61"/>
          <p:cNvSpPr txBox="1"/>
          <p:nvPr/>
        </p:nvSpPr>
        <p:spPr>
          <a:xfrm>
            <a:off x="8096514" y="1535698"/>
            <a:ext cx="148172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Complex Voice Processing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1 MB+</a:t>
            </a:r>
            <a:endParaRPr/>
          </a:p>
        </p:txBody>
      </p:sp>
      <p:sp>
        <p:nvSpPr>
          <p:cNvPr id="671" name="Google Shape;671;p61"/>
          <p:cNvSpPr txBox="1"/>
          <p:nvPr/>
        </p:nvSpPr>
        <p:spPr>
          <a:xfrm>
            <a:off x="9613959" y="1011488"/>
            <a:ext cx="14817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Video  Classification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MB+</a:t>
            </a:r>
            <a:endParaRPr/>
          </a:p>
        </p:txBody>
      </p:sp>
      <p:sp>
        <p:nvSpPr>
          <p:cNvPr id="672" name="Google Shape;672;p61"/>
          <p:cNvSpPr/>
          <p:nvPr/>
        </p:nvSpPr>
        <p:spPr>
          <a:xfrm>
            <a:off x="4438960" y="4440390"/>
            <a:ext cx="298759" cy="29875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10231195" y="4440388"/>
            <a:ext cx="298759" cy="29875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61"/>
          <p:cNvSpPr/>
          <p:nvPr/>
        </p:nvSpPr>
        <p:spPr>
          <a:xfrm>
            <a:off x="8713936" y="4440389"/>
            <a:ext cx="298759" cy="29875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6105599" y="4440389"/>
            <a:ext cx="298759" cy="29875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10210337" y="3697134"/>
            <a:ext cx="298759" cy="298759"/>
          </a:xfrm>
          <a:prstGeom prst="ellipse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8713936" y="3697134"/>
            <a:ext cx="298759" cy="298759"/>
          </a:xfrm>
          <a:prstGeom prst="ellipse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6105599" y="3697134"/>
            <a:ext cx="298759" cy="298759"/>
          </a:xfrm>
          <a:prstGeom prst="ellipse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10210337" y="2935109"/>
            <a:ext cx="298759" cy="298759"/>
          </a:xfrm>
          <a:prstGeom prst="ellipse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8693080" y="2935110"/>
            <a:ext cx="298759" cy="298759"/>
          </a:xfrm>
          <a:prstGeom prst="ellipse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10210337" y="2101007"/>
            <a:ext cx="298759" cy="298759"/>
          </a:xfrm>
          <a:prstGeom prst="ellipse">
            <a:avLst/>
          </a:prstGeom>
          <a:solidFill>
            <a:srgbClr val="7B7B7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61" descr="GhostStop Ghost Hunting Equipment - EDI Meter Plus EMF meter for paranormal  investigati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425" y="4103646"/>
            <a:ext cx="645389" cy="64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1" descr="Sound Noise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5619" y="3388592"/>
            <a:ext cx="830999" cy="54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1" descr="Camera icon Royalty Free Vector Image - VectorStock"/>
          <p:cNvPicPr preferRelativeResize="0"/>
          <p:nvPr/>
        </p:nvPicPr>
        <p:blipFill rotWithShape="1">
          <a:blip r:embed="rId8">
            <a:alphaModFix/>
          </a:blip>
          <a:srcRect b="8037"/>
          <a:stretch/>
        </p:blipFill>
        <p:spPr>
          <a:xfrm rot="-788889">
            <a:off x="772705" y="2535153"/>
            <a:ext cx="836685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1" descr="ícone Vídeo Livre de Modern Line Ar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1222" y="1011489"/>
            <a:ext cx="830997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1" descr="Object detection app glyph icon Royalty Free Vector Image"/>
          <p:cNvPicPr preferRelativeResize="0"/>
          <p:nvPr/>
        </p:nvPicPr>
        <p:blipFill rotWithShape="1">
          <a:blip r:embed="rId10">
            <a:alphaModFix/>
          </a:blip>
          <a:srcRect l="10076" t="13951" r="9764" b="19733"/>
          <a:stretch/>
        </p:blipFill>
        <p:spPr>
          <a:xfrm>
            <a:off x="849368" y="1964733"/>
            <a:ext cx="635254" cy="56756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1"/>
          <p:cNvSpPr txBox="1"/>
          <p:nvPr/>
        </p:nvSpPr>
        <p:spPr>
          <a:xfrm>
            <a:off x="457200" y="194594"/>
            <a:ext cx="295474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61"/>
          <p:cNvSpPr txBox="1"/>
          <p:nvPr/>
        </p:nvSpPr>
        <p:spPr>
          <a:xfrm>
            <a:off x="164430" y="6511466"/>
            <a:ext cx="173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ABEC4"/>
                </a:solidFill>
                <a:latin typeface="Calibri"/>
                <a:ea typeface="Calibri"/>
                <a:cs typeface="Calibri"/>
                <a:sym typeface="Calibri"/>
              </a:rPr>
              <a:t>Sourse: Edge Impulse</a:t>
            </a:r>
            <a:endParaRPr/>
          </a:p>
        </p:txBody>
      </p:sp>
      <p:pic>
        <p:nvPicPr>
          <p:cNvPr id="689" name="Google Shape;689;p61" descr="NVIDIA® Jetson Nano™ Developer Kits - Seeed Studio | Mouse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38591" y="5143262"/>
            <a:ext cx="1229247" cy="89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1" descr="O que é o Raspberry Pi 3 (rpi3) |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07851" y="5170594"/>
            <a:ext cx="1370386" cy="86427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1"/>
          <p:cNvSpPr txBox="1"/>
          <p:nvPr/>
        </p:nvSpPr>
        <p:spPr>
          <a:xfrm>
            <a:off x="6100356" y="508494"/>
            <a:ext cx="125952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8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TinyML</a:t>
            </a:r>
            <a:endParaRPr sz="28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1"/>
          <p:cNvSpPr txBox="1"/>
          <p:nvPr/>
        </p:nvSpPr>
        <p:spPr>
          <a:xfrm>
            <a:off x="7395606" y="510049"/>
            <a:ext cx="180164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EdgeML</a:t>
            </a:r>
            <a:endParaRPr sz="2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C7D5-B409-434C-ACC1-0975E2C1B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6B601-A1AD-674E-BBB9-79D89EBB5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3D939-12DA-FD45-9D8D-EF329143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7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E19-07B5-A64B-92E4-234407364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90652-E355-0748-B7B3-4793DBFC3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22AF-7A2B-9043-987E-0F25C5EC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B8D9-23CB-2040-81C7-FA4D68D99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751A6-DF53-ED4A-B492-64941EC04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F62C3-B2B1-C64A-823B-F1C08F20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01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E8E9-A851-8148-819A-2A3EF6E4D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0E7B1-6F49-294C-967E-C65B9FE03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4B6FD-5F32-674A-8F7D-222FCA13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8C1692-E576-E848-9451-BA96107404F8}"/>
              </a:ext>
            </a:extLst>
          </p:cNvPr>
          <p:cNvSpPr/>
          <p:nvPr/>
        </p:nvSpPr>
        <p:spPr>
          <a:xfrm>
            <a:off x="653144" y="6019800"/>
            <a:ext cx="468086" cy="44631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FA32E-EF28-B246-8F6A-53BA10C338EC}"/>
              </a:ext>
            </a:extLst>
          </p:cNvPr>
          <p:cNvSpPr/>
          <p:nvPr/>
        </p:nvSpPr>
        <p:spPr>
          <a:xfrm>
            <a:off x="1600200" y="6019799"/>
            <a:ext cx="468086" cy="44631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08923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C7D2-8F82-FA46-AE14-1FDD179C3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D7FAE-65B0-AA49-AEFF-F01AE5A8E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594CE-2192-0F40-BAAD-6533DE9B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6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EC62-E17E-5A4C-935B-D5D6DB679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D64F4-C0FE-5544-8BEE-CE5EF357D4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11376-9410-9B47-A471-1CD61EBD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CACD9-081D-184B-A6B9-B4AF54DF69A4}"/>
              </a:ext>
            </a:extLst>
          </p:cNvPr>
          <p:cNvSpPr/>
          <p:nvPr/>
        </p:nvSpPr>
        <p:spPr>
          <a:xfrm>
            <a:off x="2231572" y="5431971"/>
            <a:ext cx="751114" cy="4680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6DC82-3DDF-AD4A-86F1-8AE20AB4213F}"/>
              </a:ext>
            </a:extLst>
          </p:cNvPr>
          <p:cNvSpPr txBox="1"/>
          <p:nvPr/>
        </p:nvSpPr>
        <p:spPr>
          <a:xfrm>
            <a:off x="2982686" y="24440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800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Cortex-M4</a:t>
            </a:r>
          </a:p>
        </p:txBody>
      </p:sp>
    </p:spTree>
    <p:extLst>
      <p:ext uri="{BB962C8B-B14F-4D97-AF65-F5344CB8AC3E}">
        <p14:creationId xmlns:p14="http://schemas.microsoft.com/office/powerpoint/2010/main" val="1514089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B2A5-1F9F-B94F-BDCB-F16BDA069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4CD8A-FB89-1A41-A9B0-6F95C5582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1B6E0-BFDC-B542-9C7E-4033D8AB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" y="0"/>
            <a:ext cx="121831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EAC54-B350-C847-B0DD-F6EEA18AE180}"/>
              </a:ext>
            </a:extLst>
          </p:cNvPr>
          <p:cNvSpPr/>
          <p:nvPr/>
        </p:nvSpPr>
        <p:spPr>
          <a:xfrm>
            <a:off x="2188029" y="5371647"/>
            <a:ext cx="838200" cy="539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563784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2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Reading Material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Main references</a:t>
            </a:r>
            <a:endParaRPr/>
          </a:p>
        </p:txBody>
      </p:sp>
      <p:sp>
        <p:nvSpPr>
          <p:cNvPr id="703" name="Google Shape;703;p63"/>
          <p:cNvSpPr txBox="1">
            <a:spLocks noGrp="1"/>
          </p:cNvSpPr>
          <p:nvPr>
            <p:ph type="body" idx="1"/>
          </p:nvPr>
        </p:nvSpPr>
        <p:spPr>
          <a:xfrm>
            <a:off x="838200" y="1568086"/>
            <a:ext cx="1123900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Harvard School of Engineering and Applied Sciences - CS249r: Tiny Machine Learning</a:t>
            </a:r>
            <a:endParaRPr sz="2000"/>
          </a:p>
          <a:p>
            <a:pPr marL="228600" lvl="0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/>
          </a:p>
          <a:p>
            <a:pPr marL="2286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Professional Certificate in Tiny Machine Learning (TinyML) – edX/Harvard</a:t>
            </a:r>
            <a:endParaRPr sz="2000"/>
          </a:p>
          <a:p>
            <a:pPr marL="228600" lvl="0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/>
          </a:p>
          <a:p>
            <a:pPr marL="2286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Introduction to Embedded Machine Learning (Coursera)</a:t>
            </a:r>
            <a:endParaRPr sz="2000"/>
          </a:p>
          <a:p>
            <a:pPr marL="228600" lvl="0" indent="-171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/>
          </a:p>
          <a:p>
            <a:pPr marL="2286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Text Book: "TinyML" by Pete Warden, Daniel Situnayake</a:t>
            </a:r>
            <a:r>
              <a:rPr lang="en-US" sz="2000"/>
              <a:t> 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704" name="Google Shape;704;p63"/>
          <p:cNvSpPr txBox="1"/>
          <p:nvPr/>
        </p:nvSpPr>
        <p:spPr>
          <a:xfrm>
            <a:off x="838200" y="3895413"/>
            <a:ext cx="10871579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I want to thank </a:t>
            </a:r>
            <a:r>
              <a:rPr lang="en-US" sz="2400" b="1" u="sng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Shawn Hymel</a:t>
            </a:r>
            <a:r>
              <a:rPr lang="en-US" sz="2400" b="1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and Edge Impulse, Pete Warden and </a:t>
            </a:r>
            <a:r>
              <a:rPr lang="en-US" sz="2400" b="1" u="sng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Laurence Moroney </a:t>
            </a:r>
            <a:r>
              <a:rPr lang="en-US" sz="2400" b="1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from Google and specially Harvard professor </a:t>
            </a:r>
            <a:r>
              <a:rPr lang="en-US" sz="2400" b="1" u="sng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Vijay Janapa Reddi</a:t>
            </a:r>
            <a:r>
              <a:rPr lang="en-US" sz="2400" b="1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, Ph.D. student </a:t>
            </a:r>
            <a:r>
              <a:rPr lang="en-US" sz="2400" b="1" u="sng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 Plancher</a:t>
            </a:r>
            <a:r>
              <a:rPr lang="en-US" sz="2400" b="1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and their staff for preparing the excellent material on TinyML that is the basis of this course at UNIFEI.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IESTI01 course is part of the </a:t>
            </a:r>
            <a:r>
              <a:rPr lang="en-US" sz="24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TinyML4D</a:t>
            </a:r>
            <a:r>
              <a:rPr lang="en-US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an initiative to make TinyML education available to everyone globally. 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4"/>
          <p:cNvSpPr/>
          <p:nvPr/>
        </p:nvSpPr>
        <p:spPr>
          <a:xfrm>
            <a:off x="0" y="0"/>
            <a:ext cx="5622324" cy="6858000"/>
          </a:xfrm>
          <a:prstGeom prst="rect">
            <a:avLst/>
          </a:prstGeom>
          <a:solidFill>
            <a:srgbClr val="A1A8AC">
              <a:alpha val="5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64"/>
          <p:cNvGrpSpPr/>
          <p:nvPr/>
        </p:nvGrpSpPr>
        <p:grpSpPr>
          <a:xfrm>
            <a:off x="543082" y="2290224"/>
            <a:ext cx="6658201" cy="2492990"/>
            <a:chOff x="543082" y="2290224"/>
            <a:chExt cx="6658201" cy="2492990"/>
          </a:xfrm>
        </p:grpSpPr>
        <p:sp>
          <p:nvSpPr>
            <p:cNvPr id="711" name="Google Shape;711;p64"/>
            <p:cNvSpPr/>
            <p:nvPr/>
          </p:nvSpPr>
          <p:spPr>
            <a:xfrm>
              <a:off x="543082" y="2290224"/>
              <a:ext cx="4663841" cy="2492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Thanks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And stay safe!</a:t>
              </a:r>
              <a:endParaRPr/>
            </a:p>
          </p:txBody>
        </p:sp>
        <p:sp>
          <p:nvSpPr>
            <p:cNvPr id="712" name="Google Shape;712;p64"/>
            <p:cNvSpPr/>
            <p:nvPr/>
          </p:nvSpPr>
          <p:spPr>
            <a:xfrm rot="1732609">
              <a:off x="6832663" y="2481447"/>
              <a:ext cx="290221" cy="3994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3" name="Google Shape;71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5406" y="1353461"/>
            <a:ext cx="5321426" cy="415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" y="0"/>
            <a:ext cx="1218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463</Words>
  <Application>Microsoft Macintosh PowerPoint</Application>
  <PresentationFormat>Widescreen</PresentationFormat>
  <Paragraphs>148</Paragraphs>
  <Slides>74</Slides>
  <Notes>64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Theme</vt:lpstr>
      <vt:lpstr>PowerPoint Presentation</vt:lpstr>
      <vt:lpstr>What are the Challenges for TinyML?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Material</vt:lpstr>
      <vt:lpstr>Main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Rovai</dc:creator>
  <cp:lastModifiedBy>Marcelo Rovai</cp:lastModifiedBy>
  <cp:revision>3</cp:revision>
  <dcterms:created xsi:type="dcterms:W3CDTF">2020-10-28T21:03:49Z</dcterms:created>
  <dcterms:modified xsi:type="dcterms:W3CDTF">2021-09-10T14:12:30Z</dcterms:modified>
</cp:coreProperties>
</file>